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Times New Roman Bold" charset="1" panose="02030802070405020303"/>
      <p:regular r:id="rId30"/>
    </p:embeddedFont>
    <p:embeddedFont>
      <p:font typeface="Rubik Bold" charset="1" panose="00000800000000000000"/>
      <p:regular r:id="rId31"/>
    </p:embeddedFont>
    <p:embeddedFont>
      <p:font typeface="Arial Bold" charset="1" panose="020B0802020202020204"/>
      <p:regular r:id="rId32"/>
    </p:embeddedFont>
    <p:embeddedFont>
      <p:font typeface="Montserrat Bold" charset="1" panose="00000800000000000000"/>
      <p:regular r:id="rId33"/>
    </p:embeddedFont>
    <p:embeddedFont>
      <p:font typeface="Times New Roman" charset="1" panose="02030502070405020303"/>
      <p:regular r:id="rId34"/>
    </p:embeddedFont>
    <p:embeddedFont>
      <p:font typeface="Arial" charset="1" panose="020B0502020202020204"/>
      <p:regular r:id="rId35"/>
    </p:embeddedFont>
    <p:embeddedFont>
      <p:font typeface="Arial Bold Italics" charset="1" panose="020B0802020202090204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jpe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29195" y="781008"/>
            <a:ext cx="2579559" cy="1003683"/>
          </a:xfrm>
          <a:custGeom>
            <a:avLst/>
            <a:gdLst/>
            <a:ahLst/>
            <a:cxnLst/>
            <a:rect r="r" b="b" t="t" l="l"/>
            <a:pathLst>
              <a:path h="1003683" w="2579559">
                <a:moveTo>
                  <a:pt x="0" y="0"/>
                </a:moveTo>
                <a:lnTo>
                  <a:pt x="2579559" y="0"/>
                </a:lnTo>
                <a:lnTo>
                  <a:pt x="2579559" y="1003683"/>
                </a:lnTo>
                <a:lnTo>
                  <a:pt x="0" y="1003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851291" y="533316"/>
            <a:ext cx="1273184" cy="495384"/>
          </a:xfrm>
          <a:custGeom>
            <a:avLst/>
            <a:gdLst/>
            <a:ahLst/>
            <a:cxnLst/>
            <a:rect r="r" b="b" t="t" l="l"/>
            <a:pathLst>
              <a:path h="495384" w="1273184">
                <a:moveTo>
                  <a:pt x="1273184" y="0"/>
                </a:moveTo>
                <a:lnTo>
                  <a:pt x="0" y="0"/>
                </a:lnTo>
                <a:lnTo>
                  <a:pt x="0" y="495384"/>
                </a:lnTo>
                <a:lnTo>
                  <a:pt x="1273184" y="495384"/>
                </a:lnTo>
                <a:lnTo>
                  <a:pt x="127318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83250" y="334064"/>
            <a:ext cx="270983" cy="398504"/>
          </a:xfrm>
          <a:custGeom>
            <a:avLst/>
            <a:gdLst/>
            <a:ahLst/>
            <a:cxnLst/>
            <a:rect r="r" b="b" t="t" l="l"/>
            <a:pathLst>
              <a:path h="398504" w="270983">
                <a:moveTo>
                  <a:pt x="0" y="0"/>
                </a:moveTo>
                <a:lnTo>
                  <a:pt x="270982" y="0"/>
                </a:lnTo>
                <a:lnTo>
                  <a:pt x="270982" y="398504"/>
                </a:lnTo>
                <a:lnTo>
                  <a:pt x="0" y="398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74075" y="0"/>
            <a:ext cx="7613925" cy="10287000"/>
          </a:xfrm>
          <a:custGeom>
            <a:avLst/>
            <a:gdLst/>
            <a:ahLst/>
            <a:cxnLst/>
            <a:rect r="r" b="b" t="t" l="l"/>
            <a:pathLst>
              <a:path h="10287000" w="7613925">
                <a:moveTo>
                  <a:pt x="0" y="0"/>
                </a:moveTo>
                <a:lnTo>
                  <a:pt x="7613925" y="0"/>
                </a:lnTo>
                <a:lnTo>
                  <a:pt x="76139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0000"/>
            </a:blip>
            <a:stretch>
              <a:fillRect l="-67848" t="0" r="-6310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225457"/>
            <a:ext cx="9967062" cy="2232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b="true">
                <a:solidFill>
                  <a:srgbClr val="0F3C5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HealthCare Management System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3401" y="325354"/>
            <a:ext cx="1620962" cy="35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87C0D6"/>
                </a:solidFill>
                <a:latin typeface="Rubik Bold"/>
                <a:ea typeface="Rubik Bold"/>
                <a:cs typeface="Rubik Bold"/>
                <a:sym typeface="Rubik Bold"/>
              </a:rPr>
              <a:t>(Blood Bank)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070790"/>
            <a:ext cx="5820221" cy="1291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4873"/>
                </a:solidFill>
                <a:latin typeface="Arial Bold"/>
                <a:ea typeface="Arial Bold"/>
                <a:cs typeface="Arial Bold"/>
                <a:sym typeface="Arial Bold"/>
              </a:rPr>
              <a:t>Naga Pavithra Lagisetty</a:t>
            </a:r>
          </a:p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4873"/>
                </a:solidFill>
                <a:latin typeface="Arial Bold"/>
                <a:ea typeface="Arial Bold"/>
                <a:cs typeface="Arial Bold"/>
                <a:sym typeface="Arial Bold"/>
              </a:rPr>
              <a:t>Sunkara Vinisha</a:t>
            </a:r>
          </a:p>
          <a:p>
            <a:pPr algn="l">
              <a:lnSpc>
                <a:spcPts val="3359"/>
              </a:lnSpc>
            </a:pPr>
            <a:r>
              <a:rPr lang="en-US" sz="2399" b="true">
                <a:solidFill>
                  <a:srgbClr val="004873"/>
                </a:solidFill>
                <a:latin typeface="Arial Bold"/>
                <a:ea typeface="Arial Bold"/>
                <a:cs typeface="Arial Bold"/>
                <a:sym typeface="Arial Bold"/>
              </a:rPr>
              <a:t>Roshitha Tiruveedhula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848225"/>
            <a:ext cx="485834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27266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DS5110: 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62224" y="569760"/>
            <a:ext cx="13563552" cy="122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true">
                <a:solidFill>
                  <a:srgbClr val="0048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</a:t>
            </a:r>
          </a:p>
        </p:txBody>
      </p:sp>
      <p:sp>
        <p:nvSpPr>
          <p:cNvPr name="AutoShape 3" id="3"/>
          <p:cNvSpPr/>
          <p:nvPr/>
        </p:nvSpPr>
        <p:spPr>
          <a:xfrm>
            <a:off x="0" y="1792136"/>
            <a:ext cx="18923244" cy="0"/>
          </a:xfrm>
          <a:prstGeom prst="line">
            <a:avLst/>
          </a:prstGeom>
          <a:ln cap="flat" w="57150">
            <a:solidFill>
              <a:srgbClr val="87C0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057960" y="221037"/>
            <a:ext cx="929595" cy="964674"/>
          </a:xfrm>
          <a:custGeom>
            <a:avLst/>
            <a:gdLst/>
            <a:ahLst/>
            <a:cxnLst/>
            <a:rect r="r" b="b" t="t" l="l"/>
            <a:pathLst>
              <a:path h="964674" w="929595">
                <a:moveTo>
                  <a:pt x="0" y="0"/>
                </a:moveTo>
                <a:lnTo>
                  <a:pt x="929595" y="0"/>
                </a:lnTo>
                <a:lnTo>
                  <a:pt x="929595" y="964673"/>
                </a:lnTo>
                <a:lnTo>
                  <a:pt x="0" y="964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935028" y="7575716"/>
            <a:ext cx="3296696" cy="2619375"/>
          </a:xfrm>
          <a:custGeom>
            <a:avLst/>
            <a:gdLst/>
            <a:ahLst/>
            <a:cxnLst/>
            <a:rect r="r" b="b" t="t" l="l"/>
            <a:pathLst>
              <a:path h="2619375" w="3296696">
                <a:moveTo>
                  <a:pt x="3296696" y="0"/>
                </a:moveTo>
                <a:lnTo>
                  <a:pt x="0" y="0"/>
                </a:lnTo>
                <a:lnTo>
                  <a:pt x="0" y="2619375"/>
                </a:lnTo>
                <a:lnTo>
                  <a:pt x="3296696" y="2619375"/>
                </a:lnTo>
                <a:lnTo>
                  <a:pt x="3296696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7753" y="3219434"/>
            <a:ext cx="13052728" cy="474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Used Streamlit to build an interactive dashboard.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The dashboard tells about 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Donor management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lood-bank management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inding donors from different cities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Blood Requests</a:t>
            </a:r>
          </a:p>
          <a:p>
            <a:pPr algn="l" marL="1209039" indent="-403013" lvl="2">
              <a:lnSpc>
                <a:spcPts val="4199"/>
              </a:lnSpc>
              <a:buFont typeface="Arial"/>
              <a:buChar char="⚬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hecking the eligibility of donation of an user.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The dashboard also displays about emergency requirement.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12671" y="2189678"/>
            <a:ext cx="7731329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5000">
                <a:solidFill>
                  <a:srgbClr val="004873"/>
                </a:solidFill>
                <a:latin typeface="Arial Bold"/>
                <a:ea typeface="Arial Bold"/>
                <a:cs typeface="Arial Bold"/>
                <a:sym typeface="Arial Bold"/>
              </a:rPr>
              <a:t>Dashboard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2693" y="1983554"/>
            <a:ext cx="11160957" cy="6319892"/>
          </a:xfrm>
          <a:custGeom>
            <a:avLst/>
            <a:gdLst/>
            <a:ahLst/>
            <a:cxnLst/>
            <a:rect r="r" b="b" t="t" l="l"/>
            <a:pathLst>
              <a:path h="6319892" w="11160957">
                <a:moveTo>
                  <a:pt x="0" y="0"/>
                </a:moveTo>
                <a:lnTo>
                  <a:pt x="11160957" y="0"/>
                </a:lnTo>
                <a:lnTo>
                  <a:pt x="11160957" y="6319892"/>
                </a:lnTo>
                <a:lnTo>
                  <a:pt x="0" y="6319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340172" y="8836830"/>
            <a:ext cx="1342464" cy="1086175"/>
          </a:xfrm>
          <a:custGeom>
            <a:avLst/>
            <a:gdLst/>
            <a:ahLst/>
            <a:cxnLst/>
            <a:rect r="r" b="b" t="t" l="l"/>
            <a:pathLst>
              <a:path h="1086175" w="1342464">
                <a:moveTo>
                  <a:pt x="1342464" y="0"/>
                </a:moveTo>
                <a:lnTo>
                  <a:pt x="0" y="0"/>
                </a:lnTo>
                <a:lnTo>
                  <a:pt x="0" y="1086175"/>
                </a:lnTo>
                <a:lnTo>
                  <a:pt x="1342464" y="1086175"/>
                </a:lnTo>
                <a:lnTo>
                  <a:pt x="1342464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3070" y="2284331"/>
            <a:ext cx="5737932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8000" u="none">
                <a:solidFill>
                  <a:srgbClr val="0048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Visualization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06668" y="5439202"/>
            <a:ext cx="2030736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5000" i="true">
                <a:solidFill>
                  <a:srgbClr val="004873"/>
                </a:solidFill>
                <a:latin typeface="Arial Bold Italics"/>
                <a:ea typeface="Arial Bold Italics"/>
                <a:cs typeface="Arial Bold Italics"/>
                <a:sym typeface="Arial Bold Italics"/>
              </a:rPr>
              <a:t>Demo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4718" y="1579977"/>
            <a:ext cx="751229" cy="1081612"/>
          </a:xfrm>
          <a:custGeom>
            <a:avLst/>
            <a:gdLst/>
            <a:ahLst/>
            <a:cxnLst/>
            <a:rect r="r" b="b" t="t" l="l"/>
            <a:pathLst>
              <a:path h="1081612" w="751229">
                <a:moveTo>
                  <a:pt x="0" y="0"/>
                </a:moveTo>
                <a:lnTo>
                  <a:pt x="751228" y="0"/>
                </a:lnTo>
                <a:lnTo>
                  <a:pt x="751228" y="1081612"/>
                </a:lnTo>
                <a:lnTo>
                  <a:pt x="0" y="108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7254538" y="0"/>
            <a:ext cx="0" cy="10287000"/>
          </a:xfrm>
          <a:prstGeom prst="line">
            <a:avLst/>
          </a:prstGeom>
          <a:ln cap="flat" w="9525">
            <a:solidFill>
              <a:srgbClr val="DA2F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514718" y="4813621"/>
            <a:ext cx="751229" cy="1081612"/>
          </a:xfrm>
          <a:custGeom>
            <a:avLst/>
            <a:gdLst/>
            <a:ahLst/>
            <a:cxnLst/>
            <a:rect r="r" b="b" t="t" l="l"/>
            <a:pathLst>
              <a:path h="1081612" w="751229">
                <a:moveTo>
                  <a:pt x="0" y="0"/>
                </a:moveTo>
                <a:lnTo>
                  <a:pt x="751228" y="0"/>
                </a:lnTo>
                <a:lnTo>
                  <a:pt x="751228" y="1081612"/>
                </a:lnTo>
                <a:lnTo>
                  <a:pt x="0" y="108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14718" y="7635882"/>
            <a:ext cx="751229" cy="1081612"/>
          </a:xfrm>
          <a:custGeom>
            <a:avLst/>
            <a:gdLst/>
            <a:ahLst/>
            <a:cxnLst/>
            <a:rect r="r" b="b" t="t" l="l"/>
            <a:pathLst>
              <a:path h="1081612" w="751229">
                <a:moveTo>
                  <a:pt x="0" y="0"/>
                </a:moveTo>
                <a:lnTo>
                  <a:pt x="751228" y="0"/>
                </a:lnTo>
                <a:lnTo>
                  <a:pt x="751228" y="1081612"/>
                </a:lnTo>
                <a:lnTo>
                  <a:pt x="0" y="108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9865" y="4436211"/>
            <a:ext cx="5606653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99"/>
              </a:lnSpc>
              <a:spcBef>
                <a:spcPct val="0"/>
              </a:spcBef>
            </a:pPr>
            <a:r>
              <a:rPr lang="en-US" b="true" sz="7999" strike="noStrike" u="none">
                <a:solidFill>
                  <a:srgbClr val="27266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Findings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30469" y="1282907"/>
            <a:ext cx="7677526" cy="162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Logistic Regression is the superior model for this blood donation eligibility prediction task, primarily due to its significantly higher AUC score.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30469" y="4366044"/>
            <a:ext cx="7677526" cy="162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The higher AUC score (0.7987) of Logistic Regression suggests it has better discrimination power between donors and non-donors compared to Random Forest.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30469" y="7154020"/>
            <a:ext cx="7677526" cy="201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Multiple machine learning models were evaluated, including Logistic Regression, Random Forest, Gradient Boosting and SVM. This comprehensive comparison allows for selecting the best-performing model.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14718" y="1579977"/>
            <a:ext cx="751229" cy="1081612"/>
          </a:xfrm>
          <a:custGeom>
            <a:avLst/>
            <a:gdLst/>
            <a:ahLst/>
            <a:cxnLst/>
            <a:rect r="r" b="b" t="t" l="l"/>
            <a:pathLst>
              <a:path h="1081612" w="751229">
                <a:moveTo>
                  <a:pt x="0" y="0"/>
                </a:moveTo>
                <a:lnTo>
                  <a:pt x="751228" y="0"/>
                </a:lnTo>
                <a:lnTo>
                  <a:pt x="751228" y="1081612"/>
                </a:lnTo>
                <a:lnTo>
                  <a:pt x="0" y="108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7254538" y="0"/>
            <a:ext cx="0" cy="10287000"/>
          </a:xfrm>
          <a:prstGeom prst="line">
            <a:avLst/>
          </a:prstGeom>
          <a:ln cap="flat" w="9525">
            <a:solidFill>
              <a:srgbClr val="DA2F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514718" y="4813621"/>
            <a:ext cx="751229" cy="1081612"/>
          </a:xfrm>
          <a:custGeom>
            <a:avLst/>
            <a:gdLst/>
            <a:ahLst/>
            <a:cxnLst/>
            <a:rect r="r" b="b" t="t" l="l"/>
            <a:pathLst>
              <a:path h="1081612" w="751229">
                <a:moveTo>
                  <a:pt x="0" y="0"/>
                </a:moveTo>
                <a:lnTo>
                  <a:pt x="751228" y="0"/>
                </a:lnTo>
                <a:lnTo>
                  <a:pt x="751228" y="1081612"/>
                </a:lnTo>
                <a:lnTo>
                  <a:pt x="0" y="108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14718" y="7635882"/>
            <a:ext cx="751229" cy="1081612"/>
          </a:xfrm>
          <a:custGeom>
            <a:avLst/>
            <a:gdLst/>
            <a:ahLst/>
            <a:cxnLst/>
            <a:rect r="r" b="b" t="t" l="l"/>
            <a:pathLst>
              <a:path h="1081612" w="751229">
                <a:moveTo>
                  <a:pt x="0" y="0"/>
                </a:moveTo>
                <a:lnTo>
                  <a:pt x="751228" y="0"/>
                </a:lnTo>
                <a:lnTo>
                  <a:pt x="751228" y="1081612"/>
                </a:lnTo>
                <a:lnTo>
                  <a:pt x="0" y="108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1359" y="8864236"/>
            <a:ext cx="1517011" cy="1205334"/>
          </a:xfrm>
          <a:custGeom>
            <a:avLst/>
            <a:gdLst/>
            <a:ahLst/>
            <a:cxnLst/>
            <a:rect r="r" b="b" t="t" l="l"/>
            <a:pathLst>
              <a:path h="1205334" w="1517011">
                <a:moveTo>
                  <a:pt x="0" y="0"/>
                </a:moveTo>
                <a:lnTo>
                  <a:pt x="1517011" y="0"/>
                </a:lnTo>
                <a:lnTo>
                  <a:pt x="1517011" y="1205334"/>
                </a:lnTo>
                <a:lnTo>
                  <a:pt x="0" y="1205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69865" y="4436211"/>
            <a:ext cx="5606653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99"/>
              </a:lnSpc>
              <a:spcBef>
                <a:spcPct val="0"/>
              </a:spcBef>
            </a:pPr>
            <a:r>
              <a:rPr lang="en-US" b="true" sz="7999" strike="noStrike" u="none">
                <a:solidFill>
                  <a:srgbClr val="27266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Key Findings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30469" y="1282907"/>
            <a:ext cx="7677526" cy="162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Optuna was used for hyperparameter optimization, focusing on the CatBoost model. This suggests a commitment to maximizing model performance through fine-tuning.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30469" y="7349283"/>
            <a:ext cx="7677526" cy="162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Stratified K-Fold cross-validation was used, ensuring that the model's performance is evaluated consistently across different subsets of the data.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30469" y="4298099"/>
            <a:ext cx="7109639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The code converts features to string type and uses categorical indices, indicating proper handling of categorical variables, especially for tree-based models like CatBoost.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7559" y="2578084"/>
            <a:ext cx="12772882" cy="6466271"/>
          </a:xfrm>
          <a:custGeom>
            <a:avLst/>
            <a:gdLst/>
            <a:ahLst/>
            <a:cxnLst/>
            <a:rect r="r" b="b" t="t" l="l"/>
            <a:pathLst>
              <a:path h="6466271" w="12772882">
                <a:moveTo>
                  <a:pt x="0" y="0"/>
                </a:moveTo>
                <a:lnTo>
                  <a:pt x="12772882" y="0"/>
                </a:lnTo>
                <a:lnTo>
                  <a:pt x="12772882" y="6466271"/>
                </a:lnTo>
                <a:lnTo>
                  <a:pt x="0" y="6466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41278" y="303898"/>
            <a:ext cx="1236044" cy="1000072"/>
          </a:xfrm>
          <a:custGeom>
            <a:avLst/>
            <a:gdLst/>
            <a:ahLst/>
            <a:cxnLst/>
            <a:rect r="r" b="b" t="t" l="l"/>
            <a:pathLst>
              <a:path h="1000072" w="1236044">
                <a:moveTo>
                  <a:pt x="0" y="0"/>
                </a:moveTo>
                <a:lnTo>
                  <a:pt x="1236044" y="0"/>
                </a:lnTo>
                <a:lnTo>
                  <a:pt x="1236044" y="1000072"/>
                </a:lnTo>
                <a:lnTo>
                  <a:pt x="0" y="10000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64832" y="822984"/>
            <a:ext cx="5862995" cy="118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63"/>
              </a:lnSpc>
              <a:spcBef>
                <a:spcPct val="0"/>
              </a:spcBef>
            </a:pPr>
            <a:r>
              <a:rPr lang="en-US" b="true" sz="7900">
                <a:solidFill>
                  <a:srgbClr val="27266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Visualizations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6167" y="2152979"/>
            <a:ext cx="14104855" cy="7105321"/>
          </a:xfrm>
          <a:custGeom>
            <a:avLst/>
            <a:gdLst/>
            <a:ahLst/>
            <a:cxnLst/>
            <a:rect r="r" b="b" t="t" l="l"/>
            <a:pathLst>
              <a:path h="7105321" w="14104855">
                <a:moveTo>
                  <a:pt x="0" y="0"/>
                </a:moveTo>
                <a:lnTo>
                  <a:pt x="14104855" y="0"/>
                </a:lnTo>
                <a:lnTo>
                  <a:pt x="14104855" y="7105321"/>
                </a:lnTo>
                <a:lnTo>
                  <a:pt x="0" y="7105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97937" y="465783"/>
            <a:ext cx="1160602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b="true" sz="8000">
                <a:solidFill>
                  <a:srgbClr val="27266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Visualizations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641278" y="303898"/>
            <a:ext cx="1236044" cy="1000072"/>
          </a:xfrm>
          <a:custGeom>
            <a:avLst/>
            <a:gdLst/>
            <a:ahLst/>
            <a:cxnLst/>
            <a:rect r="r" b="b" t="t" l="l"/>
            <a:pathLst>
              <a:path h="1000072" w="1236044">
                <a:moveTo>
                  <a:pt x="0" y="0"/>
                </a:moveTo>
                <a:lnTo>
                  <a:pt x="1236044" y="0"/>
                </a:lnTo>
                <a:lnTo>
                  <a:pt x="1236044" y="1000072"/>
                </a:lnTo>
                <a:lnTo>
                  <a:pt x="0" y="10000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84998" y="2311947"/>
            <a:ext cx="7274302" cy="6119507"/>
          </a:xfrm>
          <a:custGeom>
            <a:avLst/>
            <a:gdLst/>
            <a:ahLst/>
            <a:cxnLst/>
            <a:rect r="r" b="b" t="t" l="l"/>
            <a:pathLst>
              <a:path h="6119507" w="7274302">
                <a:moveTo>
                  <a:pt x="0" y="0"/>
                </a:moveTo>
                <a:lnTo>
                  <a:pt x="7274302" y="0"/>
                </a:lnTo>
                <a:lnTo>
                  <a:pt x="7274302" y="6119507"/>
                </a:lnTo>
                <a:lnTo>
                  <a:pt x="0" y="6119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95628"/>
            <a:ext cx="7306403" cy="5698994"/>
          </a:xfrm>
          <a:custGeom>
            <a:avLst/>
            <a:gdLst/>
            <a:ahLst/>
            <a:cxnLst/>
            <a:rect r="r" b="b" t="t" l="l"/>
            <a:pathLst>
              <a:path h="5698994" w="7306403">
                <a:moveTo>
                  <a:pt x="0" y="0"/>
                </a:moveTo>
                <a:lnTo>
                  <a:pt x="7306403" y="0"/>
                </a:lnTo>
                <a:lnTo>
                  <a:pt x="7306403" y="5698994"/>
                </a:lnTo>
                <a:lnTo>
                  <a:pt x="0" y="5698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908326" y="8438305"/>
            <a:ext cx="5198641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48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Matrix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97937" y="8438305"/>
            <a:ext cx="236793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48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Box Plot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97937" y="465783"/>
            <a:ext cx="1160602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b="true" sz="8000">
                <a:solidFill>
                  <a:srgbClr val="27266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Visualizations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641278" y="303898"/>
            <a:ext cx="1236044" cy="1000072"/>
          </a:xfrm>
          <a:custGeom>
            <a:avLst/>
            <a:gdLst/>
            <a:ahLst/>
            <a:cxnLst/>
            <a:rect r="r" b="b" t="t" l="l"/>
            <a:pathLst>
              <a:path h="1000072" w="1236044">
                <a:moveTo>
                  <a:pt x="0" y="0"/>
                </a:moveTo>
                <a:lnTo>
                  <a:pt x="1236044" y="0"/>
                </a:lnTo>
                <a:lnTo>
                  <a:pt x="1236044" y="1000072"/>
                </a:lnTo>
                <a:lnTo>
                  <a:pt x="0" y="1000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9857" y="2945861"/>
            <a:ext cx="5652356" cy="4177176"/>
          </a:xfrm>
          <a:custGeom>
            <a:avLst/>
            <a:gdLst/>
            <a:ahLst/>
            <a:cxnLst/>
            <a:rect r="r" b="b" t="t" l="l"/>
            <a:pathLst>
              <a:path h="4177176" w="5652356">
                <a:moveTo>
                  <a:pt x="0" y="0"/>
                </a:moveTo>
                <a:lnTo>
                  <a:pt x="5652356" y="0"/>
                </a:lnTo>
                <a:lnTo>
                  <a:pt x="5652356" y="4177177"/>
                </a:lnTo>
                <a:lnTo>
                  <a:pt x="0" y="4177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9" r="0" b="-48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4743" y="2945861"/>
            <a:ext cx="5238113" cy="4203586"/>
          </a:xfrm>
          <a:custGeom>
            <a:avLst/>
            <a:gdLst/>
            <a:ahLst/>
            <a:cxnLst/>
            <a:rect r="r" b="b" t="t" l="l"/>
            <a:pathLst>
              <a:path h="4203586" w="5238113">
                <a:moveTo>
                  <a:pt x="0" y="0"/>
                </a:moveTo>
                <a:lnTo>
                  <a:pt x="5238113" y="0"/>
                </a:lnTo>
                <a:lnTo>
                  <a:pt x="5238113" y="4203586"/>
                </a:lnTo>
                <a:lnTo>
                  <a:pt x="0" y="4203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36320" y="2932657"/>
            <a:ext cx="5690133" cy="4203586"/>
          </a:xfrm>
          <a:custGeom>
            <a:avLst/>
            <a:gdLst/>
            <a:ahLst/>
            <a:cxnLst/>
            <a:rect r="r" b="b" t="t" l="l"/>
            <a:pathLst>
              <a:path h="4203586" w="5690133">
                <a:moveTo>
                  <a:pt x="0" y="0"/>
                </a:moveTo>
                <a:lnTo>
                  <a:pt x="5690133" y="0"/>
                </a:lnTo>
                <a:lnTo>
                  <a:pt x="5690133" y="4203585"/>
                </a:lnTo>
                <a:lnTo>
                  <a:pt x="0" y="4203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85845" y="7639851"/>
            <a:ext cx="299591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48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 Plot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21722" y="7639851"/>
            <a:ext cx="3168625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48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 Graph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36395" y="7639851"/>
            <a:ext cx="292983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48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 Graph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75362" y="837157"/>
            <a:ext cx="1160602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b="true" sz="8000">
                <a:solidFill>
                  <a:srgbClr val="27266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Visualizations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641278" y="303898"/>
            <a:ext cx="1236044" cy="1000072"/>
          </a:xfrm>
          <a:custGeom>
            <a:avLst/>
            <a:gdLst/>
            <a:ahLst/>
            <a:cxnLst/>
            <a:rect r="r" b="b" t="t" l="l"/>
            <a:pathLst>
              <a:path h="1000072" w="1236044">
                <a:moveTo>
                  <a:pt x="0" y="0"/>
                </a:moveTo>
                <a:lnTo>
                  <a:pt x="1236044" y="0"/>
                </a:lnTo>
                <a:lnTo>
                  <a:pt x="1236044" y="1000072"/>
                </a:lnTo>
                <a:lnTo>
                  <a:pt x="0" y="1000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Erythrocytes Red Blood Cells"/>
          <p:cNvSpPr/>
          <p:nvPr/>
        </p:nvSpPr>
        <p:spPr>
          <a:xfrm flipH="false" flipV="false" rot="0">
            <a:off x="13352784" y="1572198"/>
            <a:ext cx="4935216" cy="3571302"/>
          </a:xfrm>
          <a:custGeom>
            <a:avLst/>
            <a:gdLst/>
            <a:ahLst/>
            <a:cxnLst/>
            <a:rect r="r" b="b" t="t" l="l"/>
            <a:pathLst>
              <a:path h="3571302" w="4935216">
                <a:moveTo>
                  <a:pt x="0" y="0"/>
                </a:moveTo>
                <a:lnTo>
                  <a:pt x="4935216" y="0"/>
                </a:lnTo>
                <a:lnTo>
                  <a:pt x="4935216" y="3571302"/>
                </a:lnTo>
                <a:lnTo>
                  <a:pt x="0" y="357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01820"/>
            <a:ext cx="11606024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69"/>
              </a:lnSpc>
            </a:pPr>
            <a:r>
              <a:rPr lang="en-US" b="true" sz="7724">
                <a:solidFill>
                  <a:srgbClr val="27266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Interpretation of Results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13961" y="6220460"/>
            <a:ext cx="7213060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sz="2699" strike="noStrike" u="none">
                <a:solidFill>
                  <a:srgbClr val="0048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Performance of Logistic regression was better as it had higher accuracy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13961" y="7016115"/>
            <a:ext cx="7213060" cy="224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3509"/>
              </a:lnSpc>
              <a:buFont typeface="Arial"/>
              <a:buChar char="•"/>
            </a:pPr>
            <a:r>
              <a:rPr lang="en-US" sz="2699" strike="noStrike">
                <a:solidFill>
                  <a:srgbClr val="0048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simpler Logistic Regression model outperforming the more complex Random Forest indicates that the relationship between features and the target variable might be more linear than initially assumed.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8700" y="3543753"/>
          <a:ext cx="8861892" cy="4092407"/>
        </p:xfrm>
        <a:graphic>
          <a:graphicData uri="http://schemas.openxmlformats.org/drawingml/2006/table">
            <a:tbl>
              <a:tblPr/>
              <a:tblGrid>
                <a:gridCol w="2953964"/>
                <a:gridCol w="2953964"/>
                <a:gridCol w="2953964"/>
              </a:tblGrid>
              <a:tr h="8184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Model name</a:t>
                      </a:r>
                      <a:endParaRPr lang="en-US" sz="1100"/>
                    </a:p>
                  </a:txBody>
                  <a:tcPr marL="185286" marR="185286" marT="185286" marB="185286" anchor="ctr">
                    <a:lnL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Training accuracy</a:t>
                      </a:r>
                      <a:endParaRPr lang="en-US" sz="1100"/>
                    </a:p>
                  </a:txBody>
                  <a:tcPr marL="185286" marR="185286" marT="185286" marB="185286" anchor="ctr">
                    <a:lnL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Times New Roman Bold"/>
                          <a:ea typeface="Times New Roman Bold"/>
                          <a:cs typeface="Times New Roman Bold"/>
                          <a:sym typeface="Times New Roman Bold"/>
                        </a:rPr>
                        <a:t>Testing accuracy</a:t>
                      </a:r>
                      <a:endParaRPr lang="en-US" sz="1100"/>
                    </a:p>
                  </a:txBody>
                  <a:tcPr marL="185286" marR="185286" marT="185286" marB="185286" anchor="ctr">
                    <a:lnL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4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Logistic regression</a:t>
                      </a:r>
                      <a:endParaRPr lang="en-US" sz="1100"/>
                    </a:p>
                  </a:txBody>
                  <a:tcPr marL="185286" marR="185286" marT="185286" marB="185286" anchor="ctr">
                    <a:lnL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1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0.76</a:t>
                      </a:r>
                      <a:endParaRPr lang="en-US" sz="1100"/>
                    </a:p>
                  </a:txBody>
                  <a:tcPr marL="185286" marR="185286" marT="185286" marB="185286" anchor="ctr">
                    <a:lnL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1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</a:t>
                      </a:r>
                      <a:endParaRPr lang="en-US" sz="1100"/>
                    </a:p>
                  </a:txBody>
                  <a:tcPr marL="185286" marR="185286" marT="185286" marB="185286" anchor="ctr">
                    <a:lnL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4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1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SVM</a:t>
                      </a:r>
                      <a:endParaRPr lang="en-US" sz="1100"/>
                    </a:p>
                  </a:txBody>
                  <a:tcPr marL="185286" marR="185286" marT="185286" marB="185286" anchor="ctr">
                    <a:lnL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1"/>
                        </a:lnSpc>
                        <a:defRPr/>
                      </a:pPr>
                      <a:r>
                        <a:rPr lang="en-US" sz="175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0.75</a:t>
                      </a:r>
                      <a:endParaRPr lang="en-US" sz="1100"/>
                    </a:p>
                  </a:txBody>
                  <a:tcPr marL="185286" marR="185286" marT="185286" marB="185286" anchor="ctr">
                    <a:lnL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1"/>
                        </a:lnSpc>
                        <a:defRPr/>
                      </a:pPr>
                      <a:r>
                        <a:rPr lang="en-US" sz="175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0.78</a:t>
                      </a:r>
                      <a:endParaRPr lang="en-US" sz="1100"/>
                    </a:p>
                  </a:txBody>
                  <a:tcPr marL="185286" marR="185286" marT="185286" marB="185286" anchor="ctr">
                    <a:lnL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4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1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Gradient Boosting</a:t>
                      </a:r>
                      <a:endParaRPr lang="en-US" sz="1100"/>
                    </a:p>
                  </a:txBody>
                  <a:tcPr marL="185286" marR="185286" marT="185286" marB="185286" anchor="ctr">
                    <a:lnL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1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0.76</a:t>
                      </a:r>
                      <a:endParaRPr lang="en-US" sz="1100"/>
                    </a:p>
                  </a:txBody>
                  <a:tcPr marL="185286" marR="185286" marT="185286" marB="185286" anchor="ctr">
                    <a:lnL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1"/>
                        </a:lnSpc>
                        <a:defRPr/>
                      </a:pPr>
                      <a:r>
                        <a:rPr lang="en-US" sz="175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0.79</a:t>
                      </a:r>
                      <a:endParaRPr lang="en-US" sz="1100"/>
                    </a:p>
                  </a:txBody>
                  <a:tcPr marL="185286" marR="185286" marT="185286" marB="185286" anchor="ctr">
                    <a:lnL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4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31"/>
                        </a:lnSpc>
                        <a:defRPr/>
                      </a:pPr>
                      <a:r>
                        <a:rPr lang="en-US" sz="195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 forest</a:t>
                      </a:r>
                      <a:endParaRPr lang="en-US" sz="1100"/>
                    </a:p>
                  </a:txBody>
                  <a:tcPr marL="185286" marR="185286" marT="185286" marB="185286" anchor="ctr">
                    <a:lnL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1"/>
                        </a:lnSpc>
                        <a:defRPr/>
                      </a:pPr>
                      <a:r>
                        <a:rPr lang="en-US" sz="175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0.79</a:t>
                      </a:r>
                      <a:endParaRPr lang="en-US" sz="1100"/>
                    </a:p>
                  </a:txBody>
                  <a:tcPr marL="185286" marR="185286" marT="185286" marB="185286" anchor="ctr">
                    <a:lnL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1"/>
                        </a:lnSpc>
                        <a:defRPr/>
                      </a:pPr>
                      <a:r>
                        <a:rPr lang="en-US" sz="175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0.73</a:t>
                      </a:r>
                      <a:endParaRPr lang="en-US" sz="1100"/>
                    </a:p>
                  </a:txBody>
                  <a:tcPr marL="185286" marR="185286" marT="185286" marB="185286" anchor="ctr">
                    <a:lnL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7057">
                      <a:solidFill>
                        <a:srgbClr val="A032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97567" y="2359312"/>
            <a:ext cx="7261733" cy="5832906"/>
            <a:chOff x="0" y="0"/>
            <a:chExt cx="3730237" cy="2996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0237" cy="2996271"/>
            </a:xfrm>
            <a:custGeom>
              <a:avLst/>
              <a:gdLst/>
              <a:ahLst/>
              <a:cxnLst/>
              <a:rect r="r" b="b" t="t" l="l"/>
              <a:pathLst>
                <a:path h="2996271" w="3730237">
                  <a:moveTo>
                    <a:pt x="0" y="0"/>
                  </a:moveTo>
                  <a:lnTo>
                    <a:pt x="0" y="2996271"/>
                  </a:lnTo>
                  <a:lnTo>
                    <a:pt x="3730237" y="2996271"/>
                  </a:lnTo>
                  <a:lnTo>
                    <a:pt x="3730237" y="0"/>
                  </a:lnTo>
                  <a:lnTo>
                    <a:pt x="0" y="0"/>
                  </a:lnTo>
                  <a:close/>
                  <a:moveTo>
                    <a:pt x="3669277" y="2935311"/>
                  </a:moveTo>
                  <a:lnTo>
                    <a:pt x="59690" y="2935311"/>
                  </a:lnTo>
                  <a:lnTo>
                    <a:pt x="59690" y="59690"/>
                  </a:lnTo>
                  <a:lnTo>
                    <a:pt x="3669277" y="59690"/>
                  </a:lnTo>
                  <a:lnTo>
                    <a:pt x="3669277" y="293531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796625" y="2221296"/>
            <a:ext cx="9491375" cy="6108938"/>
            <a:chOff x="0" y="0"/>
            <a:chExt cx="5513070" cy="35483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40" y="-15240"/>
              <a:ext cx="5515610" cy="3563620"/>
            </a:xfrm>
            <a:custGeom>
              <a:avLst/>
              <a:gdLst/>
              <a:ahLst/>
              <a:cxnLst/>
              <a:rect r="r" b="b" t="t" l="l"/>
              <a:pathLst>
                <a:path h="3563620" w="551561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0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2"/>
              <a:stretch>
                <a:fillRect l="0" t="-1775" r="0" b="-1775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13409" y="866775"/>
            <a:ext cx="975754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27266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Implication of Findings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2236" y="2441233"/>
            <a:ext cx="8097376" cy="697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Insights can help the campaigns to increase donation rates by addressing eligibility and frequency trends.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can help the blood banks maintain the right supply levels, minimizing wastage.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Predictive insights enable efficient planning of blood donation events during high-demand periods.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 of correlation matrix implicates that there is rough correlation between Recency and Frequency.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help to ensure safe and sufficient blood supplies, ultimately improving emergency response and healthcare outcomes.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948855" y="-902709"/>
            <a:ext cx="8690682" cy="12092418"/>
          </a:xfrm>
          <a:custGeom>
            <a:avLst/>
            <a:gdLst/>
            <a:ahLst/>
            <a:cxnLst/>
            <a:rect r="r" b="b" t="t" l="l"/>
            <a:pathLst>
              <a:path h="12092418" w="8690682">
                <a:moveTo>
                  <a:pt x="0" y="0"/>
                </a:moveTo>
                <a:lnTo>
                  <a:pt x="8690682" y="0"/>
                </a:lnTo>
                <a:lnTo>
                  <a:pt x="8690682" y="12092418"/>
                </a:lnTo>
                <a:lnTo>
                  <a:pt x="0" y="120924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57150" cap="sq">
            <a:solidFill>
              <a:srgbClr val="000000"/>
            </a:solidFill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13786177" y="9005791"/>
            <a:ext cx="111071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303110" y="2326850"/>
            <a:ext cx="10220272" cy="5633301"/>
          </a:xfrm>
          <a:custGeom>
            <a:avLst/>
            <a:gdLst/>
            <a:ahLst/>
            <a:cxnLst/>
            <a:rect r="r" b="b" t="t" l="l"/>
            <a:pathLst>
              <a:path h="5633301" w="10220272">
                <a:moveTo>
                  <a:pt x="0" y="0"/>
                </a:moveTo>
                <a:lnTo>
                  <a:pt x="10220272" y="0"/>
                </a:lnTo>
                <a:lnTo>
                  <a:pt x="10220272" y="5633300"/>
                </a:lnTo>
                <a:lnTo>
                  <a:pt x="0" y="5633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-95" t="-2149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03110" y="4168481"/>
            <a:ext cx="10220272" cy="1476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9"/>
              </a:lnSpc>
              <a:spcBef>
                <a:spcPct val="0"/>
              </a:spcBef>
            </a:pPr>
            <a:r>
              <a:rPr lang="en-US" sz="9999" spc="-959">
                <a:solidFill>
                  <a:srgbClr val="103C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Monoline Package Received Icon"/>
          <p:cNvSpPr/>
          <p:nvPr/>
        </p:nvSpPr>
        <p:spPr>
          <a:xfrm flipH="false" flipV="false" rot="0">
            <a:off x="9801336" y="-772200"/>
            <a:ext cx="672516" cy="772200"/>
          </a:xfrm>
          <a:custGeom>
            <a:avLst/>
            <a:gdLst/>
            <a:ahLst/>
            <a:cxnLst/>
            <a:rect r="r" b="b" t="t" l="l"/>
            <a:pathLst>
              <a:path h="772200" w="672516">
                <a:moveTo>
                  <a:pt x="0" y="0"/>
                </a:moveTo>
                <a:lnTo>
                  <a:pt x="672516" y="0"/>
                </a:lnTo>
                <a:lnTo>
                  <a:pt x="672516" y="772200"/>
                </a:lnTo>
                <a:lnTo>
                  <a:pt x="0" y="7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05717" y="3433316"/>
            <a:ext cx="924709" cy="924709"/>
          </a:xfrm>
          <a:custGeom>
            <a:avLst/>
            <a:gdLst/>
            <a:ahLst/>
            <a:cxnLst/>
            <a:rect r="r" b="b" t="t" l="l"/>
            <a:pathLst>
              <a:path h="924709" w="924709">
                <a:moveTo>
                  <a:pt x="0" y="0"/>
                </a:moveTo>
                <a:lnTo>
                  <a:pt x="924709" y="0"/>
                </a:lnTo>
                <a:lnTo>
                  <a:pt x="924709" y="924709"/>
                </a:lnTo>
                <a:lnTo>
                  <a:pt x="0" y="924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95393" y="3433316"/>
            <a:ext cx="924709" cy="924709"/>
          </a:xfrm>
          <a:custGeom>
            <a:avLst/>
            <a:gdLst/>
            <a:ahLst/>
            <a:cxnLst/>
            <a:rect r="r" b="b" t="t" l="l"/>
            <a:pathLst>
              <a:path h="924709" w="924709">
                <a:moveTo>
                  <a:pt x="0" y="0"/>
                </a:moveTo>
                <a:lnTo>
                  <a:pt x="924709" y="0"/>
                </a:lnTo>
                <a:lnTo>
                  <a:pt x="924709" y="924709"/>
                </a:lnTo>
                <a:lnTo>
                  <a:pt x="0" y="924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09843" y="3433316"/>
            <a:ext cx="924709" cy="924709"/>
          </a:xfrm>
          <a:custGeom>
            <a:avLst/>
            <a:gdLst/>
            <a:ahLst/>
            <a:cxnLst/>
            <a:rect r="r" b="b" t="t" l="l"/>
            <a:pathLst>
              <a:path h="924709" w="924709">
                <a:moveTo>
                  <a:pt x="0" y="0"/>
                </a:moveTo>
                <a:lnTo>
                  <a:pt x="924709" y="0"/>
                </a:lnTo>
                <a:lnTo>
                  <a:pt x="924709" y="924709"/>
                </a:lnTo>
                <a:lnTo>
                  <a:pt x="0" y="924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40530" y="3433316"/>
            <a:ext cx="924709" cy="924709"/>
          </a:xfrm>
          <a:custGeom>
            <a:avLst/>
            <a:gdLst/>
            <a:ahLst/>
            <a:cxnLst/>
            <a:rect r="r" b="b" t="t" l="l"/>
            <a:pathLst>
              <a:path h="924709" w="924709">
                <a:moveTo>
                  <a:pt x="0" y="0"/>
                </a:moveTo>
                <a:lnTo>
                  <a:pt x="924709" y="0"/>
                </a:lnTo>
                <a:lnTo>
                  <a:pt x="924709" y="924709"/>
                </a:lnTo>
                <a:lnTo>
                  <a:pt x="0" y="924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80722" y="363995"/>
            <a:ext cx="1080679" cy="874367"/>
          </a:xfrm>
          <a:custGeom>
            <a:avLst/>
            <a:gdLst/>
            <a:ahLst/>
            <a:cxnLst/>
            <a:rect r="r" b="b" t="t" l="l"/>
            <a:pathLst>
              <a:path h="874367" w="1080679">
                <a:moveTo>
                  <a:pt x="0" y="0"/>
                </a:moveTo>
                <a:lnTo>
                  <a:pt x="1080679" y="0"/>
                </a:lnTo>
                <a:lnTo>
                  <a:pt x="1080679" y="874367"/>
                </a:lnTo>
                <a:lnTo>
                  <a:pt x="0" y="874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30426" y="866775"/>
            <a:ext cx="1282714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b="true" sz="8000">
                <a:solidFill>
                  <a:srgbClr val="27266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Project Limitations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086350"/>
            <a:ext cx="2807210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Limited access to comprehensive and real-time blood donation data.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54751" y="5086350"/>
            <a:ext cx="3265916" cy="299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Donor eligibility and availability can change due to unforeseen health or situational factors, making predictions less robust.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13996" y="5086350"/>
            <a:ext cx="3108986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Ensuring donor privacy and compliance with data protection laws can limit data usage and sharing.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502160" y="5086350"/>
            <a:ext cx="3340191" cy="382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People’s willingness and eligibility to donate blood can vary based on personal, social, or health factors, making it difficult to predict with high certainty.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74936" y="-3105342"/>
            <a:ext cx="8761614" cy="13532879"/>
            <a:chOff x="0" y="0"/>
            <a:chExt cx="4111191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11191" cy="6350000"/>
            </a:xfrm>
            <a:custGeom>
              <a:avLst/>
              <a:gdLst/>
              <a:ahLst/>
              <a:cxnLst/>
              <a:rect r="r" b="b" t="t" l="l"/>
              <a:pathLst>
                <a:path h="6350000" w="4111191">
                  <a:moveTo>
                    <a:pt x="4111191" y="0"/>
                  </a:moveTo>
                  <a:lnTo>
                    <a:pt x="4111191" y="6350000"/>
                  </a:lnTo>
                  <a:lnTo>
                    <a:pt x="0" y="6350000"/>
                  </a:lnTo>
                  <a:lnTo>
                    <a:pt x="0" y="4433570"/>
                  </a:lnTo>
                  <a:cubicBezTo>
                    <a:pt x="0" y="1985010"/>
                    <a:pt x="1840674" y="0"/>
                    <a:pt x="4111191" y="0"/>
                  </a:cubicBezTo>
                  <a:close/>
                </a:path>
              </a:pathLst>
            </a:custGeom>
            <a:blipFill>
              <a:blip r:embed="rId2"/>
              <a:stretch>
                <a:fillRect l="-84309" t="0" r="-8430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2280920"/>
            <a:ext cx="8077171" cy="697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272665"/>
                </a:solidFill>
                <a:latin typeface="Arial"/>
                <a:ea typeface="Arial"/>
                <a:cs typeface="Arial"/>
                <a:sym typeface="Arial"/>
              </a:rPr>
              <a:t>Integrated machine learning with Streamlit, enabling an interactive and user-friendly interface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272665"/>
                </a:solidFill>
                <a:latin typeface="Arial"/>
                <a:ea typeface="Arial"/>
                <a:cs typeface="Arial"/>
                <a:sym typeface="Arial"/>
              </a:rPr>
              <a:t>Logistic Regression yielded the best results across all the models.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trike="noStrike">
                <a:solidFill>
                  <a:srgbClr val="272665"/>
                </a:solidFill>
                <a:latin typeface="Arial"/>
                <a:ea typeface="Arial"/>
                <a:cs typeface="Arial"/>
                <a:sym typeface="Arial"/>
              </a:rPr>
              <a:t>Creating the donation_duration feature as the difference between first_donation_months and last_donation_months added valuable domain-specific insight to the dataset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trike="noStrike">
                <a:solidFill>
                  <a:srgbClr val="272665"/>
                </a:solidFill>
                <a:latin typeface="Arial"/>
                <a:ea typeface="Arial"/>
                <a:cs typeface="Arial"/>
                <a:sym typeface="Arial"/>
              </a:rPr>
              <a:t>The dual use of Z-score and quantile range methods for outlier detection ensured robust preprocessing.</a:t>
            </a:r>
          </a:p>
          <a:p>
            <a:pPr algn="l"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strike="noStrike">
                <a:solidFill>
                  <a:srgbClr val="272665"/>
                </a:solidFill>
                <a:latin typeface="Arial"/>
                <a:ea typeface="Arial"/>
                <a:cs typeface="Arial"/>
                <a:sym typeface="Arial"/>
              </a:rPr>
              <a:t>The use of transformation normalized the dataset.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1505" y="1019175"/>
            <a:ext cx="7922057" cy="122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b="true" sz="8000">
                <a:solidFill>
                  <a:srgbClr val="27266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55110" y="663288"/>
            <a:ext cx="557778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27266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Scope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41012" y="3139788"/>
            <a:ext cx="4732844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272665"/>
                </a:solidFill>
                <a:latin typeface="Arial"/>
                <a:ea typeface="Arial"/>
                <a:cs typeface="Arial"/>
                <a:sym typeface="Arial"/>
              </a:rPr>
              <a:t>Incorporate real-time data from donation centers and mobile blood banks to enable dynamic forecasting and proactive responses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68731" y="3652295"/>
            <a:ext cx="1064217" cy="1064217"/>
          </a:xfrm>
          <a:custGeom>
            <a:avLst/>
            <a:gdLst/>
            <a:ahLst/>
            <a:cxnLst/>
            <a:rect r="r" b="b" t="t" l="l"/>
            <a:pathLst>
              <a:path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895356" y="3139788"/>
            <a:ext cx="4482245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272665"/>
                </a:solidFill>
                <a:latin typeface="Arial"/>
                <a:ea typeface="Arial"/>
                <a:cs typeface="Arial"/>
                <a:sym typeface="Arial"/>
              </a:rPr>
              <a:t>Enhance prediction accuracy by integrating more deep learning models or ensemble methods.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326313" y="3652295"/>
            <a:ext cx="1064217" cy="1064217"/>
          </a:xfrm>
          <a:custGeom>
            <a:avLst/>
            <a:gdLst/>
            <a:ahLst/>
            <a:cxnLst/>
            <a:rect r="r" b="b" t="t" l="l"/>
            <a:pathLst>
              <a:path h="1064217" w="1064217">
                <a:moveTo>
                  <a:pt x="0" y="0"/>
                </a:moveTo>
                <a:lnTo>
                  <a:pt x="1064218" y="0"/>
                </a:lnTo>
                <a:lnTo>
                  <a:pt x="1064218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8731" y="6440620"/>
            <a:ext cx="1064217" cy="1064217"/>
          </a:xfrm>
          <a:custGeom>
            <a:avLst/>
            <a:gdLst/>
            <a:ahLst/>
            <a:cxnLst/>
            <a:rect r="r" b="b" t="t" l="l"/>
            <a:pathLst>
              <a:path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41012" y="6190388"/>
            <a:ext cx="4532402" cy="173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272665"/>
                </a:solidFill>
                <a:latin typeface="Arial"/>
                <a:ea typeface="Arial"/>
                <a:cs typeface="Arial"/>
                <a:sym typeface="Arial"/>
              </a:rPr>
              <a:t>Sending an emergency alert message for donors, when there is an emergency request.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95356" y="5959188"/>
            <a:ext cx="4817774" cy="257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272665"/>
                </a:solidFill>
                <a:latin typeface="Arial"/>
                <a:ea typeface="Arial"/>
                <a:cs typeface="Arial"/>
                <a:sym typeface="Arial"/>
              </a:rPr>
              <a:t>Develop systems that automatically suggest when and where donors should be contacted for donation drives based on their historical data, preferences, and local needs.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326313" y="6440620"/>
            <a:ext cx="1064217" cy="1064217"/>
          </a:xfrm>
          <a:custGeom>
            <a:avLst/>
            <a:gdLst/>
            <a:ahLst/>
            <a:cxnLst/>
            <a:rect r="r" b="b" t="t" l="l"/>
            <a:pathLst>
              <a:path h="1064217" w="1064217">
                <a:moveTo>
                  <a:pt x="0" y="0"/>
                </a:moveTo>
                <a:lnTo>
                  <a:pt x="1064218" y="0"/>
                </a:lnTo>
                <a:lnTo>
                  <a:pt x="1064218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V="true">
            <a:off x="0" y="2044413"/>
            <a:ext cx="18288000" cy="0"/>
          </a:xfrm>
          <a:prstGeom prst="line">
            <a:avLst/>
          </a:prstGeom>
          <a:ln cap="flat" w="57150">
            <a:solidFill>
              <a:srgbClr val="17BBD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35010" y="404078"/>
            <a:ext cx="1848865" cy="1774910"/>
          </a:xfrm>
          <a:custGeom>
            <a:avLst/>
            <a:gdLst/>
            <a:ahLst/>
            <a:cxnLst/>
            <a:rect r="r" b="b" t="t" l="l"/>
            <a:pathLst>
              <a:path h="1774910" w="1848865">
                <a:moveTo>
                  <a:pt x="0" y="0"/>
                </a:moveTo>
                <a:lnTo>
                  <a:pt x="1848864" y="0"/>
                </a:lnTo>
                <a:lnTo>
                  <a:pt x="1848864" y="1774910"/>
                </a:lnTo>
                <a:lnTo>
                  <a:pt x="0" y="177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00840" y="742783"/>
            <a:ext cx="13641685" cy="129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99"/>
              </a:lnSpc>
            </a:pPr>
            <a:r>
              <a:rPr lang="en-US" b="true" sz="7999" u="none">
                <a:solidFill>
                  <a:srgbClr val="27266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References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074213"/>
            <a:ext cx="14702326" cy="6896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640"/>
              </a:lnSpc>
              <a:buAutoNum type="arabicPeriod" startAt="1"/>
            </a:pPr>
            <a:r>
              <a:rPr lang="en-US" sz="2600" u="none">
                <a:solidFill>
                  <a:srgbClr val="272665"/>
                </a:solidFill>
                <a:latin typeface="Arial"/>
                <a:ea typeface="Arial"/>
                <a:cs typeface="Arial"/>
                <a:sym typeface="Arial"/>
              </a:rPr>
              <a:t>T. Jaiswal, S. Singhal, J. N. Singh and S. Singh Yadav, "Blood Donation System," 2022 4th International Conference on Advances in Computing, Communication Control and Networking (ICAC3N).</a:t>
            </a:r>
          </a:p>
          <a:p>
            <a:pPr algn="l" marL="561341" indent="-280670" lvl="1">
              <a:lnSpc>
                <a:spcPts val="3640"/>
              </a:lnSpc>
              <a:buAutoNum type="arabicPeriod" startAt="1"/>
            </a:pPr>
            <a:r>
              <a:rPr lang="en-US" sz="2600" u="none">
                <a:solidFill>
                  <a:srgbClr val="272665"/>
                </a:solidFill>
                <a:latin typeface="Arial"/>
                <a:ea typeface="Arial"/>
                <a:cs typeface="Arial"/>
                <a:sym typeface="Arial"/>
              </a:rPr>
              <a:t>W. B. Zulfikar, Y. A. Gerhana and A. F. Rahmania, "An Approach to Classify Eligibility Blood Donors Using Decision Tree and Naive Bayes Classifier," 2018 6th International Conference on Cyber and IT Service Management (CITSM).</a:t>
            </a:r>
          </a:p>
          <a:p>
            <a:pPr algn="l" marL="561341" indent="-280670" lvl="1">
              <a:lnSpc>
                <a:spcPts val="3640"/>
              </a:lnSpc>
              <a:buAutoNum type="arabicPeriod" startAt="1"/>
            </a:pPr>
            <a:r>
              <a:rPr lang="en-US" sz="2600" u="none">
                <a:solidFill>
                  <a:srgbClr val="272665"/>
                </a:solidFill>
                <a:latin typeface="Arial"/>
                <a:ea typeface="Arial"/>
                <a:cs typeface="Arial"/>
                <a:sym typeface="Arial"/>
              </a:rPr>
              <a:t>M. Kaur et al., "A Web-based Blood Bank System for Managing Records of Donors and Receipts," 2022 International Conference on Computational Intelligence and Sustainable Engineering Solutions (CISES).</a:t>
            </a:r>
          </a:p>
          <a:p>
            <a:pPr algn="l" marL="561341" indent="-280670" lvl="1">
              <a:lnSpc>
                <a:spcPts val="3640"/>
              </a:lnSpc>
              <a:buAutoNum type="arabicPeriod" startAt="1"/>
            </a:pPr>
            <a:r>
              <a:rPr lang="en-US" sz="2600" u="none">
                <a:solidFill>
                  <a:srgbClr val="272665"/>
                </a:solidFill>
                <a:latin typeface="Arial"/>
                <a:ea typeface="Arial"/>
                <a:cs typeface="Arial"/>
                <a:sym typeface="Arial"/>
              </a:rPr>
              <a:t>P. A. J. Sandaruwan, U. D. L. Dolapihilla, D. W. N. R. Karunathilaka, W. H. Rankothge and N. D. U. Gamage, "Towards an Efficient and Secure Blood Bank Management System," 2020 IEEE 8th R10 Humanitarian Technology Conference (R10-HTC).</a:t>
            </a:r>
          </a:p>
          <a:p>
            <a:pPr algn="l" marL="561341" indent="-280670" lvl="1">
              <a:lnSpc>
                <a:spcPts val="3640"/>
              </a:lnSpc>
              <a:buAutoNum type="arabicPeriod" startAt="1"/>
            </a:pPr>
            <a:r>
              <a:rPr lang="en-US" sz="2600" u="none">
                <a:solidFill>
                  <a:srgbClr val="272665"/>
                </a:solidFill>
                <a:latin typeface="Arial"/>
                <a:ea typeface="Arial"/>
                <a:cs typeface="Arial"/>
                <a:sym typeface="Arial"/>
              </a:rPr>
              <a:t>B. Qiao, Z. Zhou, H. Yang, and J. Cao, “Bird species recognition based on SVM classifier and decision tree,” in 2017 First International Conference on Electronics Instrumentation &amp; Information Systems (EIIS), 2017, pp. 1–4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39523" y="1613306"/>
            <a:ext cx="9422043" cy="6277436"/>
          </a:xfrm>
          <a:custGeom>
            <a:avLst/>
            <a:gdLst/>
            <a:ahLst/>
            <a:cxnLst/>
            <a:rect r="r" b="b" t="t" l="l"/>
            <a:pathLst>
              <a:path h="6277436" w="9422043">
                <a:moveTo>
                  <a:pt x="0" y="0"/>
                </a:moveTo>
                <a:lnTo>
                  <a:pt x="9422044" y="0"/>
                </a:lnTo>
                <a:lnTo>
                  <a:pt x="9422044" y="6277437"/>
                </a:lnTo>
                <a:lnTo>
                  <a:pt x="0" y="6277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48293" y="5939575"/>
            <a:ext cx="5004505" cy="1410360"/>
          </a:xfrm>
          <a:custGeom>
            <a:avLst/>
            <a:gdLst/>
            <a:ahLst/>
            <a:cxnLst/>
            <a:rect r="r" b="b" t="t" l="l"/>
            <a:pathLst>
              <a:path h="1410360" w="5004505">
                <a:moveTo>
                  <a:pt x="0" y="0"/>
                </a:moveTo>
                <a:lnTo>
                  <a:pt x="5004505" y="0"/>
                </a:lnTo>
                <a:lnTo>
                  <a:pt x="5004505" y="1410360"/>
                </a:lnTo>
                <a:lnTo>
                  <a:pt x="0" y="1410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67267" y="300064"/>
            <a:ext cx="1410055" cy="1140863"/>
          </a:xfrm>
          <a:custGeom>
            <a:avLst/>
            <a:gdLst/>
            <a:ahLst/>
            <a:cxnLst/>
            <a:rect r="r" b="b" t="t" l="l"/>
            <a:pathLst>
              <a:path h="1140863" w="1410055">
                <a:moveTo>
                  <a:pt x="0" y="0"/>
                </a:moveTo>
                <a:lnTo>
                  <a:pt x="1410055" y="0"/>
                </a:lnTo>
                <a:lnTo>
                  <a:pt x="1410055" y="1140862"/>
                </a:lnTo>
                <a:lnTo>
                  <a:pt x="0" y="11408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73152" y="912457"/>
            <a:ext cx="11741696" cy="1186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8000" spc="-656">
                <a:solidFill>
                  <a:srgbClr val="27266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 and Goals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805719" y="2199286"/>
            <a:ext cx="2724745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103C5D"/>
                </a:solidFill>
                <a:latin typeface="Rubik Bold"/>
                <a:ea typeface="Rubik Bold"/>
                <a:cs typeface="Rubik Bold"/>
                <a:sym typeface="Rubik Bold"/>
              </a:rPr>
              <a:t>Objectives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513493" y="5778287"/>
            <a:ext cx="3273152" cy="3913551"/>
          </a:xfrm>
          <a:custGeom>
            <a:avLst/>
            <a:gdLst/>
            <a:ahLst/>
            <a:cxnLst/>
            <a:rect r="r" b="b" t="t" l="l"/>
            <a:pathLst>
              <a:path h="3913551" w="3273152">
                <a:moveTo>
                  <a:pt x="0" y="0"/>
                </a:moveTo>
                <a:lnTo>
                  <a:pt x="3273152" y="0"/>
                </a:lnTo>
                <a:lnTo>
                  <a:pt x="3273152" y="3913551"/>
                </a:lnTo>
                <a:lnTo>
                  <a:pt x="0" y="3913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05719" y="3125293"/>
            <a:ext cx="10111011" cy="20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develop the Predictive Models for Donor Eligibility.</a:t>
            </a:r>
          </a:p>
          <a:p>
            <a:pPr algn="just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 easy access to find donors and nearby blood banks.</a:t>
            </a:r>
          </a:p>
          <a:p>
            <a:pPr algn="just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 emergency responsiveness in blood donation. </a:t>
            </a:r>
          </a:p>
          <a:p>
            <a:pPr algn="just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build an interactive dashboard for blood donation users.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05719" y="5390937"/>
            <a:ext cx="1410667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103C5D"/>
                </a:solidFill>
                <a:latin typeface="Rubik Bold"/>
                <a:ea typeface="Rubik Bold"/>
                <a:cs typeface="Rubik Bold"/>
                <a:sym typeface="Rubik Bold"/>
              </a:rPr>
              <a:t>Goals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4294" y="6318037"/>
            <a:ext cx="11553527" cy="20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 a solution that benefits both the donors and receivers.</a:t>
            </a:r>
          </a:p>
          <a:p>
            <a:pPr algn="just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 various data preprocessing and data visualization techniques.</a:t>
            </a:r>
          </a:p>
          <a:p>
            <a:pPr algn="just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use Advanced Machine Learning models for prediction.</a:t>
            </a:r>
          </a:p>
          <a:p>
            <a:pPr algn="just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999" y="793606"/>
            <a:ext cx="7908899" cy="8699789"/>
          </a:xfrm>
          <a:custGeom>
            <a:avLst/>
            <a:gdLst/>
            <a:ahLst/>
            <a:cxnLst/>
            <a:rect r="r" b="b" t="t" l="l"/>
            <a:pathLst>
              <a:path h="8699789" w="7908899">
                <a:moveTo>
                  <a:pt x="0" y="0"/>
                </a:moveTo>
                <a:lnTo>
                  <a:pt x="7908899" y="0"/>
                </a:lnTo>
                <a:lnTo>
                  <a:pt x="7908899" y="8699788"/>
                </a:lnTo>
                <a:lnTo>
                  <a:pt x="0" y="869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85042" y="640203"/>
            <a:ext cx="9255503" cy="8516738"/>
            <a:chOff x="0" y="0"/>
            <a:chExt cx="12340671" cy="1135565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78463" y="-161925"/>
              <a:ext cx="11432836" cy="178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0"/>
                </a:lnSpc>
              </a:pPr>
              <a:r>
                <a:rPr lang="en-US" b="true" sz="8000">
                  <a:solidFill>
                    <a:srgbClr val="272665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Project Scope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78463" y="2782939"/>
              <a:ext cx="11432836" cy="8572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Using historical data of blood donations that includes frequency of donation, blood group, time since the first and last donation, number of units of blood donated.</a:t>
              </a:r>
            </a:p>
            <a:p>
              <a:pPr algn="l"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Preprocessing the data by cleaning, handling missing values and removing the outliers.</a:t>
              </a:r>
            </a:p>
            <a:p>
              <a:pPr algn="l"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Visualizing the key metrics and insights of the data.</a:t>
              </a:r>
            </a:p>
            <a:p>
              <a:pPr algn="l"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Building machine learning models for prediction.</a:t>
              </a:r>
            </a:p>
            <a:p>
              <a:pPr algn="l"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 build a dashboard to  manage donor registration, blood donation tracking, and eligibility verification.</a:t>
              </a:r>
            </a:p>
            <a:p>
              <a:pPr algn="l"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 Enhance the response time to urgent requirement.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2046653"/>
              <a:ext cx="12340671" cy="0"/>
            </a:xfrm>
            <a:prstGeom prst="line">
              <a:avLst/>
            </a:prstGeom>
            <a:ln cap="flat" w="139700">
              <a:solidFill>
                <a:srgbClr val="98D8E6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05795" y="-1552150"/>
            <a:ext cx="8617561" cy="13556505"/>
            <a:chOff x="0" y="0"/>
            <a:chExt cx="11490081" cy="18075340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4375679" y="0"/>
              <a:ext cx="7114402" cy="8220422"/>
            </a:xfrm>
            <a:custGeom>
              <a:avLst/>
              <a:gdLst/>
              <a:ahLst/>
              <a:cxnLst/>
              <a:rect r="r" b="b" t="t" l="l"/>
              <a:pathLst>
                <a:path h="8220422" w="7114402">
                  <a:moveTo>
                    <a:pt x="7114402" y="0"/>
                  </a:moveTo>
                  <a:lnTo>
                    <a:pt x="0" y="0"/>
                  </a:lnTo>
                  <a:lnTo>
                    <a:pt x="0" y="8220422"/>
                  </a:lnTo>
                  <a:lnTo>
                    <a:pt x="7114402" y="8220422"/>
                  </a:lnTo>
                  <a:lnTo>
                    <a:pt x="7114402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8909197"/>
              <a:ext cx="7932880" cy="9166143"/>
            </a:xfrm>
            <a:custGeom>
              <a:avLst/>
              <a:gdLst/>
              <a:ahLst/>
              <a:cxnLst/>
              <a:rect r="r" b="b" t="t" l="l"/>
              <a:pathLst>
                <a:path h="9166143" w="7932880">
                  <a:moveTo>
                    <a:pt x="7932880" y="0"/>
                  </a:moveTo>
                  <a:lnTo>
                    <a:pt x="0" y="0"/>
                  </a:lnTo>
                  <a:lnTo>
                    <a:pt x="0" y="9166143"/>
                  </a:lnTo>
                  <a:lnTo>
                    <a:pt x="7932880" y="9166143"/>
                  </a:lnTo>
                  <a:lnTo>
                    <a:pt x="793288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591724" y="1482333"/>
            <a:ext cx="6408278" cy="7858570"/>
          </a:xfrm>
          <a:custGeom>
            <a:avLst/>
            <a:gdLst/>
            <a:ahLst/>
            <a:cxnLst/>
            <a:rect r="r" b="b" t="t" l="l"/>
            <a:pathLst>
              <a:path h="7858570" w="6408278">
                <a:moveTo>
                  <a:pt x="0" y="0"/>
                </a:moveTo>
                <a:lnTo>
                  <a:pt x="6408278" y="0"/>
                </a:lnTo>
                <a:lnTo>
                  <a:pt x="6408278" y="7858570"/>
                </a:lnTo>
                <a:lnTo>
                  <a:pt x="0" y="785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5000"/>
            </a:blip>
            <a:stretch>
              <a:fillRect l="-59029" t="0" r="-25033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816658"/>
            <a:ext cx="8759771" cy="6639932"/>
            <a:chOff x="0" y="0"/>
            <a:chExt cx="11679694" cy="885324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9050"/>
              <a:ext cx="11679694" cy="1584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663"/>
                </a:lnSpc>
              </a:pPr>
              <a:r>
                <a:rPr lang="en-US" b="true" sz="7900">
                  <a:solidFill>
                    <a:srgbClr val="272665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Literature Review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059782"/>
              <a:ext cx="11679694" cy="18671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Existing works includes using basic Machine Learning algorithms to predict the donor eligibility based on health and donation history.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327757"/>
              <a:ext cx="11679694" cy="1257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Lack of comprehensive integration between donor systems and hospital transfusion systems.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986131"/>
              <a:ext cx="11679694" cy="18671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Balancing supply and demand is complex due to the perishable nature of blood. AI-driven forecasting models help predict demand accurately.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74998" y="1869996"/>
            <a:ext cx="865381" cy="1272619"/>
          </a:xfrm>
          <a:custGeom>
            <a:avLst/>
            <a:gdLst/>
            <a:ahLst/>
            <a:cxnLst/>
            <a:rect r="r" b="b" t="t" l="l"/>
            <a:pathLst>
              <a:path h="1272619" w="865381">
                <a:moveTo>
                  <a:pt x="0" y="0"/>
                </a:moveTo>
                <a:lnTo>
                  <a:pt x="865381" y="0"/>
                </a:lnTo>
                <a:lnTo>
                  <a:pt x="865381" y="1272619"/>
                </a:lnTo>
                <a:lnTo>
                  <a:pt x="0" y="1272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74998" y="4704410"/>
            <a:ext cx="868081" cy="1276590"/>
          </a:xfrm>
          <a:custGeom>
            <a:avLst/>
            <a:gdLst/>
            <a:ahLst/>
            <a:cxnLst/>
            <a:rect r="r" b="b" t="t" l="l"/>
            <a:pathLst>
              <a:path h="1276590" w="868081">
                <a:moveTo>
                  <a:pt x="0" y="0"/>
                </a:moveTo>
                <a:lnTo>
                  <a:pt x="868082" y="0"/>
                </a:lnTo>
                <a:lnTo>
                  <a:pt x="868082" y="1276590"/>
                </a:lnTo>
                <a:lnTo>
                  <a:pt x="0" y="1276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74998" y="7495540"/>
            <a:ext cx="868081" cy="1276590"/>
          </a:xfrm>
          <a:custGeom>
            <a:avLst/>
            <a:gdLst/>
            <a:ahLst/>
            <a:cxnLst/>
            <a:rect r="r" b="b" t="t" l="l"/>
            <a:pathLst>
              <a:path h="1276590" w="868081">
                <a:moveTo>
                  <a:pt x="0" y="0"/>
                </a:moveTo>
                <a:lnTo>
                  <a:pt x="868082" y="0"/>
                </a:lnTo>
                <a:lnTo>
                  <a:pt x="868082" y="1276590"/>
                </a:lnTo>
                <a:lnTo>
                  <a:pt x="0" y="1276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4077" y="363995"/>
            <a:ext cx="821546" cy="664705"/>
          </a:xfrm>
          <a:custGeom>
            <a:avLst/>
            <a:gdLst/>
            <a:ahLst/>
            <a:cxnLst/>
            <a:rect r="r" b="b" t="t" l="l"/>
            <a:pathLst>
              <a:path h="664705" w="821546">
                <a:moveTo>
                  <a:pt x="0" y="0"/>
                </a:moveTo>
                <a:lnTo>
                  <a:pt x="821546" y="0"/>
                </a:lnTo>
                <a:lnTo>
                  <a:pt x="821546" y="664705"/>
                </a:lnTo>
                <a:lnTo>
                  <a:pt x="0" y="664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902076"/>
            <a:ext cx="7755477" cy="240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99"/>
              </a:lnSpc>
            </a:pPr>
            <a:r>
              <a:rPr lang="en-US" b="true" sz="7999">
                <a:solidFill>
                  <a:srgbClr val="27266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Missing Aspects of Existing Work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30305" y="4535500"/>
            <a:ext cx="6574905" cy="152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</a:pPr>
            <a:r>
              <a:rPr lang="en-US" sz="2799">
                <a:solidFill>
                  <a:srgbClr val="272665"/>
                </a:solidFill>
                <a:latin typeface="Arial"/>
                <a:ea typeface="Arial"/>
                <a:cs typeface="Arial"/>
                <a:sym typeface="Arial"/>
              </a:rPr>
              <a:t>Incorporating a visualization component for critical blood requests for quick identification of urgent needs.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30305" y="7326630"/>
            <a:ext cx="6284545" cy="152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</a:pPr>
            <a:r>
              <a:rPr lang="en-US" sz="2799">
                <a:solidFill>
                  <a:srgbClr val="272665"/>
                </a:solidFill>
                <a:latin typeface="Arial"/>
                <a:ea typeface="Arial"/>
                <a:cs typeface="Arial"/>
                <a:sym typeface="Arial"/>
              </a:rPr>
              <a:t>Combined Donor eligibility assessment, Blood bank management and Critical request handling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21209" y="1436965"/>
            <a:ext cx="6800497" cy="20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</a:pPr>
            <a:r>
              <a:rPr lang="en-US" sz="2799">
                <a:solidFill>
                  <a:srgbClr val="272665"/>
                </a:solidFill>
                <a:latin typeface="Arial"/>
                <a:ea typeface="Arial"/>
                <a:cs typeface="Arial"/>
                <a:sym typeface="Arial"/>
              </a:rPr>
              <a:t>Integrating hospital records with blood bank systems remains a challenge. Effective data cleaning and preprocessing are critical to ensuring accurate analysis.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62224" y="569760"/>
            <a:ext cx="13563552" cy="122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true">
                <a:solidFill>
                  <a:srgbClr val="0048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</a:t>
            </a:r>
          </a:p>
        </p:txBody>
      </p:sp>
      <p:sp>
        <p:nvSpPr>
          <p:cNvPr name="AutoShape 3" id="3"/>
          <p:cNvSpPr/>
          <p:nvPr/>
        </p:nvSpPr>
        <p:spPr>
          <a:xfrm>
            <a:off x="0" y="1792136"/>
            <a:ext cx="18923244" cy="0"/>
          </a:xfrm>
          <a:prstGeom prst="line">
            <a:avLst/>
          </a:prstGeom>
          <a:ln cap="flat" w="57150">
            <a:solidFill>
              <a:srgbClr val="87C0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057960" y="221037"/>
            <a:ext cx="929595" cy="964674"/>
          </a:xfrm>
          <a:custGeom>
            <a:avLst/>
            <a:gdLst/>
            <a:ahLst/>
            <a:cxnLst/>
            <a:rect r="r" b="b" t="t" l="l"/>
            <a:pathLst>
              <a:path h="964674" w="929595">
                <a:moveTo>
                  <a:pt x="0" y="0"/>
                </a:moveTo>
                <a:lnTo>
                  <a:pt x="929595" y="0"/>
                </a:lnTo>
                <a:lnTo>
                  <a:pt x="929595" y="964673"/>
                </a:lnTo>
                <a:lnTo>
                  <a:pt x="0" y="964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935028" y="7575716"/>
            <a:ext cx="3296696" cy="2619375"/>
          </a:xfrm>
          <a:custGeom>
            <a:avLst/>
            <a:gdLst/>
            <a:ahLst/>
            <a:cxnLst/>
            <a:rect r="r" b="b" t="t" l="l"/>
            <a:pathLst>
              <a:path h="2619375" w="3296696">
                <a:moveTo>
                  <a:pt x="3296696" y="0"/>
                </a:moveTo>
                <a:lnTo>
                  <a:pt x="0" y="0"/>
                </a:lnTo>
                <a:lnTo>
                  <a:pt x="0" y="2619375"/>
                </a:lnTo>
                <a:lnTo>
                  <a:pt x="3296696" y="2619375"/>
                </a:lnTo>
                <a:lnTo>
                  <a:pt x="3296696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23459" y="2885923"/>
            <a:ext cx="13925458" cy="351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Load and rename columns in the dataset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Data Cleaning: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           - Handling missing and duplicates in the data.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           - Detect outliers with Z-score and Quantile Range methods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Create new feature: "donation_duration"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Apply Power Transformation for feature scaling using PowerTransformerData Preprocessing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2671" y="1874010"/>
            <a:ext cx="7731329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5000">
                <a:solidFill>
                  <a:srgbClr val="004873"/>
                </a:solidFill>
                <a:latin typeface="Arial Bold"/>
                <a:ea typeface="Arial Bold"/>
                <a:cs typeface="Arial Bold"/>
                <a:sym typeface="Arial Bold"/>
              </a:rPr>
              <a:t>Data Preprocessing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3459" y="7383628"/>
            <a:ext cx="11829455" cy="152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Visualize feature distributions with four different data visualization plots.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Create scatter plots to explore relationships between variables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Analyze total blood donated by donor status using box plots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2671" y="6367628"/>
            <a:ext cx="10261612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4873"/>
                </a:solidFill>
                <a:latin typeface="Arial Bold"/>
                <a:ea typeface="Arial Bold"/>
                <a:cs typeface="Arial Bold"/>
                <a:sym typeface="Arial Bold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62224" y="569760"/>
            <a:ext cx="13563552" cy="122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true">
                <a:solidFill>
                  <a:srgbClr val="0048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</a:t>
            </a:r>
          </a:p>
        </p:txBody>
      </p:sp>
      <p:sp>
        <p:nvSpPr>
          <p:cNvPr name="AutoShape 3" id="3"/>
          <p:cNvSpPr/>
          <p:nvPr/>
        </p:nvSpPr>
        <p:spPr>
          <a:xfrm>
            <a:off x="0" y="1792136"/>
            <a:ext cx="18923244" cy="0"/>
          </a:xfrm>
          <a:prstGeom prst="line">
            <a:avLst/>
          </a:prstGeom>
          <a:ln cap="flat" w="57150">
            <a:solidFill>
              <a:srgbClr val="87C0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057960" y="221037"/>
            <a:ext cx="929595" cy="964674"/>
          </a:xfrm>
          <a:custGeom>
            <a:avLst/>
            <a:gdLst/>
            <a:ahLst/>
            <a:cxnLst/>
            <a:rect r="r" b="b" t="t" l="l"/>
            <a:pathLst>
              <a:path h="964674" w="929595">
                <a:moveTo>
                  <a:pt x="0" y="0"/>
                </a:moveTo>
                <a:lnTo>
                  <a:pt x="929595" y="0"/>
                </a:lnTo>
                <a:lnTo>
                  <a:pt x="929595" y="964673"/>
                </a:lnTo>
                <a:lnTo>
                  <a:pt x="0" y="964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935028" y="7575716"/>
            <a:ext cx="3296696" cy="2619375"/>
          </a:xfrm>
          <a:custGeom>
            <a:avLst/>
            <a:gdLst/>
            <a:ahLst/>
            <a:cxnLst/>
            <a:rect r="r" b="b" t="t" l="l"/>
            <a:pathLst>
              <a:path h="2619375" w="3296696">
                <a:moveTo>
                  <a:pt x="3296696" y="0"/>
                </a:moveTo>
                <a:lnTo>
                  <a:pt x="0" y="0"/>
                </a:lnTo>
                <a:lnTo>
                  <a:pt x="0" y="2619375"/>
                </a:lnTo>
                <a:lnTo>
                  <a:pt x="3296696" y="2619375"/>
                </a:lnTo>
                <a:lnTo>
                  <a:pt x="3296696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12671" y="2189678"/>
            <a:ext cx="7731329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5000">
                <a:solidFill>
                  <a:srgbClr val="004873"/>
                </a:solidFill>
                <a:latin typeface="Arial Bold"/>
                <a:ea typeface="Arial Bold"/>
                <a:cs typeface="Arial Bold"/>
                <a:sym typeface="Arial Bold"/>
              </a:rPr>
              <a:t>Model Selection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12671" y="3448616"/>
            <a:ext cx="9231362" cy="450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Feature Engineering (categorial -&gt; numerical)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Use cross-validation with StratifiedKFold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Different Machine Learning models like: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Random Forest (combining multiple decision trees)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Gradient Boosting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Support Vector Machine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Comparing the models based on Average AUC scores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Evaluation of the Models(Metrics)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0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62224" y="569760"/>
            <a:ext cx="13563552" cy="122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true">
                <a:solidFill>
                  <a:srgbClr val="0048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</a:t>
            </a:r>
          </a:p>
        </p:txBody>
      </p:sp>
      <p:sp>
        <p:nvSpPr>
          <p:cNvPr name="AutoShape 3" id="3"/>
          <p:cNvSpPr/>
          <p:nvPr/>
        </p:nvSpPr>
        <p:spPr>
          <a:xfrm>
            <a:off x="0" y="1792136"/>
            <a:ext cx="18923244" cy="0"/>
          </a:xfrm>
          <a:prstGeom prst="line">
            <a:avLst/>
          </a:prstGeom>
          <a:ln cap="flat" w="57150">
            <a:solidFill>
              <a:srgbClr val="87C0D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057960" y="221037"/>
            <a:ext cx="929595" cy="964674"/>
          </a:xfrm>
          <a:custGeom>
            <a:avLst/>
            <a:gdLst/>
            <a:ahLst/>
            <a:cxnLst/>
            <a:rect r="r" b="b" t="t" l="l"/>
            <a:pathLst>
              <a:path h="964674" w="929595">
                <a:moveTo>
                  <a:pt x="0" y="0"/>
                </a:moveTo>
                <a:lnTo>
                  <a:pt x="929595" y="0"/>
                </a:lnTo>
                <a:lnTo>
                  <a:pt x="929595" y="964673"/>
                </a:lnTo>
                <a:lnTo>
                  <a:pt x="0" y="964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935028" y="7575716"/>
            <a:ext cx="3296696" cy="2619375"/>
          </a:xfrm>
          <a:custGeom>
            <a:avLst/>
            <a:gdLst/>
            <a:ahLst/>
            <a:cxnLst/>
            <a:rect r="r" b="b" t="t" l="l"/>
            <a:pathLst>
              <a:path h="2619375" w="3296696">
                <a:moveTo>
                  <a:pt x="3296696" y="0"/>
                </a:moveTo>
                <a:lnTo>
                  <a:pt x="0" y="0"/>
                </a:lnTo>
                <a:lnTo>
                  <a:pt x="0" y="2619375"/>
                </a:lnTo>
                <a:lnTo>
                  <a:pt x="3296696" y="2619375"/>
                </a:lnTo>
                <a:lnTo>
                  <a:pt x="3296696" y="0"/>
                </a:lnTo>
                <a:close/>
              </a:path>
            </a:pathLst>
          </a:custGeom>
          <a:blipFill>
            <a:blip r:embed="rId4">
              <a:alphaModFix amt="43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12671" y="2041129"/>
            <a:ext cx="7731329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b="true" sz="5000">
                <a:solidFill>
                  <a:srgbClr val="004873"/>
                </a:solidFill>
                <a:latin typeface="Arial Bold"/>
                <a:ea typeface="Arial Bold"/>
                <a:cs typeface="Arial Bold"/>
                <a:sym typeface="Arial Bold"/>
              </a:rPr>
              <a:t>Hyperparameter Tuning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5459" y="3034228"/>
            <a:ext cx="9160892" cy="251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Utilize Optuna for hyperparameter optimization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Focus on tuning CatBoost parameters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Define objective function for optimization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Employ Stratified K-Fold cross-validation during tuning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Use pruning to eliminate unpromising trials early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2671" y="6111786"/>
            <a:ext cx="6238726" cy="76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  <a:spcBef>
                <a:spcPct val="0"/>
              </a:spcBef>
            </a:pPr>
            <a:r>
              <a:rPr lang="en-US" b="true" sz="5000">
                <a:solidFill>
                  <a:srgbClr val="00487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Final Model Evaluation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5459" y="6874073"/>
            <a:ext cx="12697718" cy="251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Split data into training and test sets using train_test_split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Train the selected model 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Evaluate model performance on test set using AUC score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Prepare results dataframe with true labels and predicted probabilities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4873"/>
                </a:solidFill>
                <a:latin typeface="Arial"/>
                <a:ea typeface="Arial"/>
                <a:cs typeface="Arial"/>
                <a:sym typeface="Arial"/>
              </a:rPr>
              <a:t>Consider using SHAP values for model interpretability (mentioned in imports)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DAGYo8ImtIU</dc:identifier>
  <dcterms:modified xsi:type="dcterms:W3CDTF">2011-08-01T06:04:30Z</dcterms:modified>
  <cp:revision>1</cp:revision>
  <dc:title>Copy of Ethical Dilemmas Infographics</dc:title>
</cp:coreProperties>
</file>